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0cb07d847d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0cb07d847d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0cb07d847d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0cb07d847d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cb07d847d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0cb07d847d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cb07d847d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0cb07d847d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0cd2badaf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0cd2badaf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cb07d847d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0cb07d847d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0cb07d847d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0cb07d847d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tinyurl.com/BioPlankton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3"/>
          <p:cNvGrpSpPr/>
          <p:nvPr/>
        </p:nvGrpSpPr>
        <p:grpSpPr>
          <a:xfrm>
            <a:off x="0" y="0"/>
            <a:ext cx="9144000" cy="5143487"/>
            <a:chOff x="0" y="0"/>
            <a:chExt cx="9144000" cy="5143487"/>
          </a:xfrm>
        </p:grpSpPr>
        <p:pic>
          <p:nvPicPr>
            <p:cNvPr id="87" name="Google Shape;87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4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" name="Google Shape;88;p13"/>
            <p:cNvSpPr/>
            <p:nvPr/>
          </p:nvSpPr>
          <p:spPr>
            <a:xfrm>
              <a:off x="684075" y="1246900"/>
              <a:ext cx="4459500" cy="2831400"/>
            </a:xfrm>
            <a:prstGeom prst="rect">
              <a:avLst/>
            </a:prstGeom>
            <a:solidFill>
              <a:srgbClr val="EDE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`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533175" y="1246900"/>
              <a:ext cx="2952600" cy="2637300"/>
            </a:xfrm>
            <a:prstGeom prst="rect">
              <a:avLst/>
            </a:prstGeom>
            <a:solidFill>
              <a:srgbClr val="EDE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Lato"/>
                  <a:ea typeface="Lato"/>
                  <a:cs typeface="Lato"/>
                  <a:sym typeface="Lato"/>
                </a:rPr>
                <a:t>`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90" name="Google Shape;90;p13"/>
          <p:cNvSpPr txBox="1"/>
          <p:nvPr>
            <p:ph type="ctrTitle"/>
          </p:nvPr>
        </p:nvSpPr>
        <p:spPr>
          <a:xfrm>
            <a:off x="690150" y="744675"/>
            <a:ext cx="7688100" cy="12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Combating Toxic Algae Blooms</a:t>
            </a:r>
            <a:endParaRPr/>
          </a:p>
        </p:txBody>
      </p:sp>
      <p:sp>
        <p:nvSpPr>
          <p:cNvPr id="91" name="Google Shape;91;p13"/>
          <p:cNvSpPr txBox="1"/>
          <p:nvPr>
            <p:ph idx="1" type="subTitle"/>
          </p:nvPr>
        </p:nvSpPr>
        <p:spPr>
          <a:xfrm>
            <a:off x="727938" y="4280925"/>
            <a:ext cx="76881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45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10/20/2024</a:t>
            </a:r>
            <a:endParaRPr b="1" sz="145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45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Daniel Chen, Anton Del Mar, Peter Quawas</a:t>
            </a:r>
            <a:endParaRPr b="1" sz="145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45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The Algae Fighters</a:t>
            </a:r>
            <a:endParaRPr b="1" sz="145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800"/>
          </a:p>
        </p:txBody>
      </p:sp>
      <p:pic>
        <p:nvPicPr>
          <p:cNvPr id="92" name="Google Shape;9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5200" y="1978199"/>
            <a:ext cx="3933576" cy="221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727650" y="6134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Definition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279175" y="1357800"/>
            <a:ext cx="4107000" cy="13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Fertilizer runoff causes toxic algae to bloom which </a:t>
            </a:r>
            <a:r>
              <a:rPr lang="en" sz="3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poisons</a:t>
            </a:r>
            <a:r>
              <a:rPr lang="en" sz="3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water supplies and kills marine life.</a:t>
            </a:r>
            <a:endParaRPr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 b="1854" l="2104" r="0" t="0"/>
          <a:stretch/>
        </p:blipFill>
        <p:spPr>
          <a:xfrm>
            <a:off x="94000" y="2858375"/>
            <a:ext cx="4373676" cy="199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0249" y="691025"/>
            <a:ext cx="2888325" cy="192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0250" y="2858375"/>
            <a:ext cx="2910760" cy="218307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-50" y="0"/>
            <a:ext cx="9144000" cy="535200"/>
          </a:xfrm>
          <a:prstGeom prst="rect">
            <a:avLst/>
          </a:prstGeom>
          <a:solidFill>
            <a:srgbClr val="EDEC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title"/>
          </p:nvPr>
        </p:nvSpPr>
        <p:spPr>
          <a:xfrm>
            <a:off x="727650" y="6193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Idea</a:t>
            </a:r>
            <a:endParaRPr/>
          </a:p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727625" y="130575"/>
            <a:ext cx="23490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8078" y="785940"/>
            <a:ext cx="3333118" cy="179662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15"/>
          <p:cNvCxnSpPr/>
          <p:nvPr/>
        </p:nvCxnSpPr>
        <p:spPr>
          <a:xfrm flipH="1">
            <a:off x="6983334" y="820143"/>
            <a:ext cx="501900" cy="42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5"/>
          <p:cNvCxnSpPr/>
          <p:nvPr/>
        </p:nvCxnSpPr>
        <p:spPr>
          <a:xfrm rot="10800000">
            <a:off x="6552322" y="2086015"/>
            <a:ext cx="842100" cy="40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2" name="Google Shape;112;p15"/>
          <p:cNvCxnSpPr/>
          <p:nvPr/>
        </p:nvCxnSpPr>
        <p:spPr>
          <a:xfrm>
            <a:off x="4649390" y="962389"/>
            <a:ext cx="862500" cy="16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" name="Google Shape;113;p15"/>
          <p:cNvCxnSpPr/>
          <p:nvPr/>
        </p:nvCxnSpPr>
        <p:spPr>
          <a:xfrm flipH="1" rot="10800000">
            <a:off x="4707623" y="2054561"/>
            <a:ext cx="525300" cy="5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p15"/>
          <p:cNvSpPr txBox="1"/>
          <p:nvPr/>
        </p:nvSpPr>
        <p:spPr>
          <a:xfrm>
            <a:off x="7394422" y="2460100"/>
            <a:ext cx="1375500" cy="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Mount for Propellers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15"/>
          <p:cNvSpPr txBox="1"/>
          <p:nvPr/>
        </p:nvSpPr>
        <p:spPr>
          <a:xfrm>
            <a:off x="7453937" y="582650"/>
            <a:ext cx="14511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Telescoping arms for the net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5"/>
          <p:cNvSpPr txBox="1"/>
          <p:nvPr/>
        </p:nvSpPr>
        <p:spPr>
          <a:xfrm>
            <a:off x="3920350" y="635827"/>
            <a:ext cx="1375500" cy="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Tall mount for camera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5"/>
          <p:cNvSpPr txBox="1"/>
          <p:nvPr/>
        </p:nvSpPr>
        <p:spPr>
          <a:xfrm>
            <a:off x="4210394" y="2490415"/>
            <a:ext cx="1575600" cy="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Boat-shaped body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8" name="Google Shape;118;p15"/>
          <p:cNvPicPr preferRelativeResize="0"/>
          <p:nvPr/>
        </p:nvPicPr>
        <p:blipFill rotWithShape="1">
          <a:blip r:embed="rId4">
            <a:alphaModFix/>
          </a:blip>
          <a:srcRect b="0" l="0" r="0" t="30069"/>
          <a:stretch/>
        </p:blipFill>
        <p:spPr>
          <a:xfrm>
            <a:off x="4649400" y="3293200"/>
            <a:ext cx="3189299" cy="167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5"/>
          <p:cNvSpPr txBox="1"/>
          <p:nvPr/>
        </p:nvSpPr>
        <p:spPr>
          <a:xfrm>
            <a:off x="674888" y="3969850"/>
            <a:ext cx="27066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Using image recognition our robot will automatically detect Algae and collect it for removal from the lake.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0" name="Google Shape;12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500" y="1321350"/>
            <a:ext cx="3578850" cy="263286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5"/>
          <p:cNvSpPr/>
          <p:nvPr/>
        </p:nvSpPr>
        <p:spPr>
          <a:xfrm>
            <a:off x="-50" y="0"/>
            <a:ext cx="9144000" cy="535200"/>
          </a:xfrm>
          <a:prstGeom prst="rect">
            <a:avLst/>
          </a:prstGeom>
          <a:solidFill>
            <a:srgbClr val="EDEC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6"/>
          <p:cNvSpPr txBox="1"/>
          <p:nvPr>
            <p:ph type="title"/>
          </p:nvPr>
        </p:nvSpPr>
        <p:spPr>
          <a:xfrm>
            <a:off x="727650" y="6013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Testable Hypothesis</a:t>
            </a:r>
            <a:endParaRPr/>
          </a:p>
        </p:txBody>
      </p:sp>
      <p:sp>
        <p:nvSpPr>
          <p:cNvPr id="127" name="Google Shape;127;p16"/>
          <p:cNvSpPr txBox="1"/>
          <p:nvPr>
            <p:ph idx="1" type="body"/>
          </p:nvPr>
        </p:nvSpPr>
        <p:spPr>
          <a:xfrm>
            <a:off x="727650" y="1331250"/>
            <a:ext cx="44160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We will be able to create an image recognition algorithm that would be able to find algae in a body of water.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Our robot will be able to use said algorithm to then efficiently clean up spots of algae from a small pool of water.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This will provide proof of concept on a small scale which can then be iterated on for larger bodies of water.</a:t>
            </a:r>
            <a:endParaRPr sz="1400">
              <a:solidFill>
                <a:srgbClr val="000000"/>
              </a:solidFill>
            </a:endParaRPr>
          </a:p>
          <a:p>
            <a:pPr indent="-311150" lvl="1" marL="1371600" rtl="0" algn="just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can you show, this quarter, that your device solves the problem?</a:t>
            </a:r>
            <a:endParaRPr/>
          </a:p>
        </p:txBody>
      </p:sp>
      <p:pic>
        <p:nvPicPr>
          <p:cNvPr id="128" name="Google Shape;12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6050" y="925275"/>
            <a:ext cx="3695550" cy="2295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6050" y="3333775"/>
            <a:ext cx="3312975" cy="152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6"/>
          <p:cNvSpPr/>
          <p:nvPr/>
        </p:nvSpPr>
        <p:spPr>
          <a:xfrm>
            <a:off x="-50" y="0"/>
            <a:ext cx="9144000" cy="535200"/>
          </a:xfrm>
          <a:prstGeom prst="rect">
            <a:avLst/>
          </a:prstGeom>
          <a:solidFill>
            <a:srgbClr val="EDEC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588" y="3202525"/>
            <a:ext cx="2376340" cy="174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title"/>
          </p:nvPr>
        </p:nvSpPr>
        <p:spPr>
          <a:xfrm>
            <a:off x="729450" y="5826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 - Achievable Goals</a:t>
            </a:r>
            <a:endParaRPr/>
          </a:p>
        </p:txBody>
      </p:sp>
      <p:sp>
        <p:nvSpPr>
          <p:cNvPr id="137" name="Google Shape;137;p17"/>
          <p:cNvSpPr txBox="1"/>
          <p:nvPr>
            <p:ph idx="1" type="body"/>
          </p:nvPr>
        </p:nvSpPr>
        <p:spPr>
          <a:xfrm>
            <a:off x="636375" y="1441200"/>
            <a:ext cx="4419300" cy="30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Achievable Goals</a:t>
            </a:r>
            <a:endParaRPr b="1"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Image Recognition - 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Create a simple image recognition program that can distinguish the difference between algae and the body of water it is on as well as any other foreign objects. 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Building Boat Body - 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Construct a boat that is capable of skimming over the water whilst having enough power to drag a net that can collect algae. </a:t>
            </a:r>
            <a:endParaRPr sz="900"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3450" y="2990438"/>
            <a:ext cx="3173974" cy="189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3300" y="851063"/>
            <a:ext cx="2254115" cy="172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 txBox="1"/>
          <p:nvPr/>
        </p:nvSpPr>
        <p:spPr>
          <a:xfrm>
            <a:off x="1853150" y="4887025"/>
            <a:ext cx="1038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Boat Body Schematic</a:t>
            </a:r>
            <a:endParaRPr sz="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7"/>
          <p:cNvSpPr txBox="1"/>
          <p:nvPr/>
        </p:nvSpPr>
        <p:spPr>
          <a:xfrm>
            <a:off x="7007865" y="2634850"/>
            <a:ext cx="124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RC </a:t>
            </a:r>
            <a:r>
              <a:rPr lang="en" sz="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Boat Body Schematic</a:t>
            </a:r>
            <a:endParaRPr sz="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7"/>
          <p:cNvSpPr txBox="1"/>
          <p:nvPr/>
        </p:nvSpPr>
        <p:spPr>
          <a:xfrm>
            <a:off x="6217223" y="4851000"/>
            <a:ext cx="20358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Algae Detection Computer Vision</a:t>
            </a:r>
            <a:endParaRPr sz="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7"/>
          <p:cNvSpPr/>
          <p:nvPr/>
        </p:nvSpPr>
        <p:spPr>
          <a:xfrm>
            <a:off x="-50" y="0"/>
            <a:ext cx="9144000" cy="535200"/>
          </a:xfrm>
          <a:prstGeom prst="rect">
            <a:avLst/>
          </a:prstGeom>
          <a:solidFill>
            <a:srgbClr val="EDEC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type="title"/>
          </p:nvPr>
        </p:nvSpPr>
        <p:spPr>
          <a:xfrm>
            <a:off x="729450" y="5826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 - Challenging and Stretch Goals</a:t>
            </a:r>
            <a:endParaRPr/>
          </a:p>
        </p:txBody>
      </p:sp>
      <p:sp>
        <p:nvSpPr>
          <p:cNvPr id="149" name="Google Shape;149;p18"/>
          <p:cNvSpPr txBox="1"/>
          <p:nvPr>
            <p:ph idx="1" type="body"/>
          </p:nvPr>
        </p:nvSpPr>
        <p:spPr>
          <a:xfrm>
            <a:off x="636375" y="1441200"/>
            <a:ext cx="4160700" cy="30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Challenging Goals</a:t>
            </a:r>
            <a:endParaRPr b="1"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Telescopic Arms - 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Addition of having telescopic arms so the net can have the ability to protract and retract. 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Stretch Goals</a:t>
            </a:r>
            <a:endParaRPr b="1"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Drag Sensor and GPS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- Installation of drag sensors and GPS to determine when the net is full and determine a path back to the start point respectively. 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Full Autonomy and Route Optimization 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- Develop algorithms for autonomous navigation with dynamic path planning and obstacle avoidance.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8125" y="3048925"/>
            <a:ext cx="1942173" cy="1942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0919" y="1117875"/>
            <a:ext cx="2816049" cy="182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 txBox="1"/>
          <p:nvPr/>
        </p:nvSpPr>
        <p:spPr>
          <a:xfrm>
            <a:off x="5922925" y="2947550"/>
            <a:ext cx="805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Drag Sensors</a:t>
            </a:r>
            <a:endParaRPr sz="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8"/>
          <p:cNvSpPr txBox="1"/>
          <p:nvPr/>
        </p:nvSpPr>
        <p:spPr>
          <a:xfrm>
            <a:off x="7187050" y="4851000"/>
            <a:ext cx="1108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Telescopic Arms</a:t>
            </a:r>
            <a:endParaRPr sz="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4" name="Google Shape;15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7650" y="3724022"/>
            <a:ext cx="1569901" cy="102714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/>
          <p:nvPr/>
        </p:nvSpPr>
        <p:spPr>
          <a:xfrm>
            <a:off x="-50" y="0"/>
            <a:ext cx="9144000" cy="535200"/>
          </a:xfrm>
          <a:prstGeom prst="rect">
            <a:avLst/>
          </a:prstGeom>
          <a:solidFill>
            <a:srgbClr val="EDEC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>
            <p:ph type="title"/>
          </p:nvPr>
        </p:nvSpPr>
        <p:spPr>
          <a:xfrm>
            <a:off x="729450" y="5911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61" name="Google Shape;161;p19"/>
          <p:cNvSpPr txBox="1"/>
          <p:nvPr>
            <p:ph idx="1" type="body"/>
          </p:nvPr>
        </p:nvSpPr>
        <p:spPr>
          <a:xfrm>
            <a:off x="727650" y="1368250"/>
            <a:ext cx="7688700" cy="29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Souza, Danilo Ferreira De, et al. “Efficiency, Quality, and Environmental Impacts: A Comparative Study </a:t>
            </a:r>
            <a:b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	of Residential Artificial Lighting.” Energy Reports, vol. 5, 2019, pp. 409–424., </a:t>
            </a:r>
            <a:b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	doi:10.1016/j.egyr.2019.03.009.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Anderson, Donald M, et al. “Progress in Understanding Harmful Algal Blooms: Paradigm Shifts and New Technologies for </a:t>
            </a:r>
            <a:b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	Research, Monitoring, and Management.” </a:t>
            </a:r>
            <a:r>
              <a:rPr i="1"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Annual Review of Marine Science</a:t>
            </a: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U.S. National Library of Medicine, </a:t>
            </a:r>
            <a:b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	2012, pmc.ncbi.nlm.nih.gov/articles/PMC5373096/. 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“Control and Treatment.” U.S. National Office for Harmful Algal Blooms, hab.whoi.edu/response/control-and-treatment/.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Daniel worked with algae in high school (</a:t>
            </a:r>
            <a:r>
              <a:rPr b="1" lang="en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tinyurl.com/BioPlankton</a:t>
            </a:r>
            <a:r>
              <a:rPr b="1"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b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Is the Effect of Light Intensity Measured in Illuminance (lx) on the Rate of Photosynthetic </a:t>
            </a:r>
            <a:b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	Reaction Based on the Production of Oxygen (%O /s) in Nannochloropsis oculata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-50" y="0"/>
            <a:ext cx="9144000" cy="535200"/>
          </a:xfrm>
          <a:prstGeom prst="rect">
            <a:avLst/>
          </a:prstGeom>
          <a:solidFill>
            <a:srgbClr val="EDEC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>
            <p:ph type="title"/>
          </p:nvPr>
        </p:nvSpPr>
        <p:spPr>
          <a:xfrm>
            <a:off x="727650" y="582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for the audience?</a:t>
            </a:r>
            <a:endParaRPr/>
          </a:p>
        </p:txBody>
      </p:sp>
      <p:sp>
        <p:nvSpPr>
          <p:cNvPr id="168" name="Google Shape;168;p20"/>
          <p:cNvSpPr txBox="1"/>
          <p:nvPr>
            <p:ph idx="1" type="body"/>
          </p:nvPr>
        </p:nvSpPr>
        <p:spPr>
          <a:xfrm>
            <a:off x="727650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Have you  ever seen or even swam with algae? 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Have any of your communities been affected by toxic algae blooms?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Do you have any questions for us?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Maybe you have questions for the audience, and/or you can field questions from the audience.</a:t>
            </a:r>
            <a:endParaRPr/>
          </a:p>
        </p:txBody>
      </p:sp>
      <p:pic>
        <p:nvPicPr>
          <p:cNvPr id="169" name="Google Shape;16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075" y="3245525"/>
            <a:ext cx="2829775" cy="1590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9300" y="3245523"/>
            <a:ext cx="2829776" cy="1590452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0"/>
          <p:cNvSpPr/>
          <p:nvPr/>
        </p:nvSpPr>
        <p:spPr>
          <a:xfrm>
            <a:off x="59250" y="3722775"/>
            <a:ext cx="1362600" cy="849300"/>
          </a:xfrm>
          <a:prstGeom prst="wedgeEllipseCallout">
            <a:avLst>
              <a:gd fmla="val 38414" name="adj1"/>
              <a:gd fmla="val 61618" name="adj2"/>
            </a:avLst>
          </a:prstGeom>
          <a:solidFill>
            <a:srgbClr val="E9EDEE"/>
          </a:solidFill>
          <a:ln cap="flat" cmpd="sng" w="9525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I’m sad about algae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0"/>
          <p:cNvSpPr/>
          <p:nvPr/>
        </p:nvSpPr>
        <p:spPr>
          <a:xfrm>
            <a:off x="-50" y="0"/>
            <a:ext cx="9144000" cy="535200"/>
          </a:xfrm>
          <a:prstGeom prst="rect">
            <a:avLst/>
          </a:prstGeom>
          <a:solidFill>
            <a:srgbClr val="EDEC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